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5"/>
  </p:notesMasterIdLst>
  <p:sldIdLst>
    <p:sldId id="256" r:id="rId2"/>
    <p:sldId id="259" r:id="rId3"/>
    <p:sldId id="261" r:id="rId4"/>
    <p:sldId id="288" r:id="rId5"/>
    <p:sldId id="289" r:id="rId6"/>
    <p:sldId id="287" r:id="rId7"/>
    <p:sldId id="290" r:id="rId8"/>
    <p:sldId id="277" r:id="rId9"/>
    <p:sldId id="292" r:id="rId10"/>
    <p:sldId id="258" r:id="rId11"/>
    <p:sldId id="265" r:id="rId12"/>
    <p:sldId id="293" r:id="rId13"/>
    <p:sldId id="294" r:id="rId14"/>
    <p:sldId id="295" r:id="rId15"/>
    <p:sldId id="296" r:id="rId16"/>
    <p:sldId id="297" r:id="rId17"/>
    <p:sldId id="299" r:id="rId18"/>
    <p:sldId id="298" r:id="rId19"/>
    <p:sldId id="300" r:id="rId20"/>
    <p:sldId id="301" r:id="rId21"/>
    <p:sldId id="302" r:id="rId22"/>
    <p:sldId id="303" r:id="rId23"/>
    <p:sldId id="279" r:id="rId24"/>
  </p:sldIdLst>
  <p:sldSz cx="9144000" cy="5143500" type="screen16x9"/>
  <p:notesSz cx="6858000" cy="9144000"/>
  <p:embeddedFontLst>
    <p:embeddedFont>
      <p:font typeface="Antic Didone" pitchFamily="2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Exo 2 ExtraLight" panose="00000300000000000000" pitchFamily="2" charset="0"/>
      <p:regular r:id="rId31"/>
    </p:embeddedFont>
    <p:embeddedFont>
      <p:font typeface="Sniglet" panose="020B0604020202020204" charset="0"/>
      <p:regular r:id="rId32"/>
    </p:embeddedFont>
    <p:embeddedFont>
      <p:font typeface="Walter Turncoat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AC5E75-CF82-4A7B-9EAF-F727AAA05E37}">
  <a:tblStyle styleId="{3CAC5E75-CF82-4A7B-9EAF-F727AAA05E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74" autoAdjust="0"/>
  </p:normalViewPr>
  <p:slideViewPr>
    <p:cSldViewPr snapToGrid="0">
      <p:cViewPr varScale="1">
        <p:scale>
          <a:sx n="151" d="100"/>
          <a:sy n="151" d="100"/>
        </p:scale>
        <p:origin x="47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303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912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96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080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160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274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744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274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116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551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252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501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633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784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384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761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685800" y="167766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Soutenance de stage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5A8D5C-F1E8-42D4-84E8-EC71C2443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510"/>
          <a:stretch/>
        </p:blipFill>
        <p:spPr>
          <a:xfrm>
            <a:off x="508043" y="189985"/>
            <a:ext cx="1096507" cy="8387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A88E3F-59D9-41B8-A508-6D4464E44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395" y="198730"/>
            <a:ext cx="819561" cy="1036186"/>
          </a:xfrm>
          <a:prstGeom prst="rect">
            <a:avLst/>
          </a:prstGeom>
        </p:spPr>
      </p:pic>
      <p:sp>
        <p:nvSpPr>
          <p:cNvPr id="14" name="Text Box 31">
            <a:extLst>
              <a:ext uri="{FF2B5EF4-FFF2-40B4-BE49-F238E27FC236}">
                <a16:creationId xmlns:a16="http://schemas.microsoft.com/office/drawing/2014/main" id="{48C9D168-F466-4458-8C1D-B33353A7D20E}"/>
              </a:ext>
            </a:extLst>
          </p:cNvPr>
          <p:cNvSpPr txBox="1"/>
          <p:nvPr/>
        </p:nvSpPr>
        <p:spPr>
          <a:xfrm>
            <a:off x="1802765" y="3004447"/>
            <a:ext cx="5538470" cy="82296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20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Génie informatique</a:t>
            </a:r>
            <a:endParaRPr lang="en-US" sz="1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Box 30">
            <a:extLst>
              <a:ext uri="{FF2B5EF4-FFF2-40B4-BE49-F238E27FC236}">
                <a16:creationId xmlns:a16="http://schemas.microsoft.com/office/drawing/2014/main" id="{30171496-C74E-4BE3-A78D-7CC32146FBD0}"/>
              </a:ext>
            </a:extLst>
          </p:cNvPr>
          <p:cNvSpPr txBox="1"/>
          <p:nvPr/>
        </p:nvSpPr>
        <p:spPr>
          <a:xfrm>
            <a:off x="1567537" y="2277555"/>
            <a:ext cx="6008926" cy="117538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2400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Ecole Supérieur de Technologies –SAFI-</a:t>
            </a:r>
            <a:endParaRPr lang="en-US" sz="1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AE9EBF-AAC3-406F-9B17-C5F933F881A9}"/>
              </a:ext>
            </a:extLst>
          </p:cNvPr>
          <p:cNvSpPr txBox="1"/>
          <p:nvPr/>
        </p:nvSpPr>
        <p:spPr>
          <a:xfrm>
            <a:off x="313665" y="3882123"/>
            <a:ext cx="25817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Réalisé par :</a:t>
            </a: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377FE0-AE0E-4AD6-B110-8E966731418B}"/>
              </a:ext>
            </a:extLst>
          </p:cNvPr>
          <p:cNvSpPr txBox="1"/>
          <p:nvPr/>
        </p:nvSpPr>
        <p:spPr>
          <a:xfrm>
            <a:off x="888859" y="4157621"/>
            <a:ext cx="2477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ntic Didone" pitchFamily="2" charset="0"/>
              </a:rPr>
              <a:t>ATIGUI Aymane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53013C-18FA-4324-97AA-356F27EC4E5D}"/>
              </a:ext>
            </a:extLst>
          </p:cNvPr>
          <p:cNvSpPr txBox="1"/>
          <p:nvPr/>
        </p:nvSpPr>
        <p:spPr>
          <a:xfrm>
            <a:off x="313665" y="4368985"/>
            <a:ext cx="25817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Encadrée par :</a:t>
            </a:r>
            <a:endParaRPr 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49398C-E1F3-425D-956A-1CEDFBD5CC48}"/>
              </a:ext>
            </a:extLst>
          </p:cNvPr>
          <p:cNvSpPr txBox="1"/>
          <p:nvPr/>
        </p:nvSpPr>
        <p:spPr>
          <a:xfrm>
            <a:off x="888858" y="4645739"/>
            <a:ext cx="2477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ntic Didone" pitchFamily="2" charset="0"/>
              </a:rPr>
              <a:t>Mr DAMANI Amine</a:t>
            </a:r>
          </a:p>
        </p:txBody>
      </p:sp>
      <p:sp>
        <p:nvSpPr>
          <p:cNvPr id="20" name="AU">
            <a:extLst>
              <a:ext uri="{FF2B5EF4-FFF2-40B4-BE49-F238E27FC236}">
                <a16:creationId xmlns:a16="http://schemas.microsoft.com/office/drawing/2014/main" id="{A5BA8A44-21C3-4E9D-8320-B68793578A5B}"/>
              </a:ext>
            </a:extLst>
          </p:cNvPr>
          <p:cNvSpPr txBox="1"/>
          <p:nvPr/>
        </p:nvSpPr>
        <p:spPr>
          <a:xfrm>
            <a:off x="6078891" y="3815434"/>
            <a:ext cx="2912589" cy="41720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2000" dirty="0">
                <a:solidFill>
                  <a:srgbClr val="FFFFFF"/>
                </a:solidFill>
                <a:effectLst/>
                <a:latin typeface="Exo 2 ExtraLight" panose="000003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AU SEIN DE L’AGENCE</a:t>
            </a:r>
            <a:endParaRPr lang="en-US" sz="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3FFE1-3C61-495A-AB59-C2225B3F5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950" y="4130792"/>
            <a:ext cx="2324449" cy="417209"/>
          </a:xfrm>
          <a:prstGeom prst="rect">
            <a:avLst/>
          </a:prstGeom>
        </p:spPr>
      </p:pic>
      <p:sp>
        <p:nvSpPr>
          <p:cNvPr id="24" name="AU">
            <a:extLst>
              <a:ext uri="{FF2B5EF4-FFF2-40B4-BE49-F238E27FC236}">
                <a16:creationId xmlns:a16="http://schemas.microsoft.com/office/drawing/2014/main" id="{469F2AB6-917C-441C-B9B2-50EDD9EBEF71}"/>
              </a:ext>
            </a:extLst>
          </p:cNvPr>
          <p:cNvSpPr txBox="1"/>
          <p:nvPr/>
        </p:nvSpPr>
        <p:spPr>
          <a:xfrm>
            <a:off x="6120168" y="4446151"/>
            <a:ext cx="2912589" cy="41720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2000" dirty="0">
                <a:solidFill>
                  <a:srgbClr val="FFFFFF"/>
                </a:solidFill>
                <a:latin typeface="Exo 2 ExtraLight" panose="000003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DU 26 APR À 04 JUN</a:t>
            </a:r>
            <a:endParaRPr lang="en-US" sz="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U">
            <a:extLst>
              <a:ext uri="{FF2B5EF4-FFF2-40B4-BE49-F238E27FC236}">
                <a16:creationId xmlns:a16="http://schemas.microsoft.com/office/drawing/2014/main" id="{2358783B-509A-4E84-8D94-9F0CFB8DD0F1}"/>
              </a:ext>
            </a:extLst>
          </p:cNvPr>
          <p:cNvSpPr txBox="1"/>
          <p:nvPr/>
        </p:nvSpPr>
        <p:spPr>
          <a:xfrm>
            <a:off x="7734134" y="4676762"/>
            <a:ext cx="1042016" cy="41720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fr-FR" sz="2000" dirty="0">
                <a:solidFill>
                  <a:srgbClr val="FFFFFF"/>
                </a:solidFill>
                <a:latin typeface="Exo 2 ExtraLight" panose="000003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2021</a:t>
            </a:r>
            <a:endParaRPr lang="en-US" sz="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DAAA6F4-0375-461E-9531-7D995609B5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t="76490"/>
          <a:stretch/>
        </p:blipFill>
        <p:spPr>
          <a:xfrm>
            <a:off x="508043" y="1028701"/>
            <a:ext cx="1096507" cy="2577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 idx="4294967295"/>
          </p:nvPr>
        </p:nvSpPr>
        <p:spPr>
          <a:xfrm>
            <a:off x="2275300" y="2150769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4000" dirty="0"/>
              <a:t>Ma fonction au sein de l'entreprise</a:t>
            </a:r>
            <a:endParaRPr sz="9600" dirty="0"/>
          </a:p>
        </p:txBody>
      </p:sp>
      <p:sp>
        <p:nvSpPr>
          <p:cNvPr id="74" name="Google Shape;74;p13"/>
          <p:cNvSpPr/>
          <p:nvPr/>
        </p:nvSpPr>
        <p:spPr>
          <a:xfrm>
            <a:off x="3983977" y="3463341"/>
            <a:ext cx="2039645" cy="13988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1411700" y="2240640"/>
            <a:ext cx="903293" cy="980057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Google Shape;83;p14">
            <a:extLst>
              <a:ext uri="{FF2B5EF4-FFF2-40B4-BE49-F238E27FC236}">
                <a16:creationId xmlns:a16="http://schemas.microsoft.com/office/drawing/2014/main" id="{C92A4EDA-6035-4545-BFF8-0EB982137D2D}"/>
              </a:ext>
            </a:extLst>
          </p:cNvPr>
          <p:cNvSpPr/>
          <p:nvPr/>
        </p:nvSpPr>
        <p:spPr>
          <a:xfrm>
            <a:off x="3659652" y="155832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1;p14">
            <a:extLst>
              <a:ext uri="{FF2B5EF4-FFF2-40B4-BE49-F238E27FC236}">
                <a16:creationId xmlns:a16="http://schemas.microsoft.com/office/drawing/2014/main" id="{A71BC68B-A7A5-48F5-A884-15AB23BE1FDA}"/>
              </a:ext>
            </a:extLst>
          </p:cNvPr>
          <p:cNvSpPr txBox="1">
            <a:spLocks/>
          </p:cNvSpPr>
          <p:nvPr/>
        </p:nvSpPr>
        <p:spPr>
          <a:xfrm>
            <a:off x="4120351" y="446042"/>
            <a:ext cx="90329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600" dirty="0">
                <a:solidFill>
                  <a:schemeClr val="bg1"/>
                </a:solidFill>
                <a:latin typeface="Walter Turncoat" panose="020B0604020202020204" charset="0"/>
              </a:rPr>
              <a:t>2.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146750" y="2191478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4000" b="1" dirty="0"/>
              <a:t>Le travaille réalisé au sein </a:t>
            </a:r>
            <a:br>
              <a:rPr lang="fr-FR" sz="4000" b="1" dirty="0"/>
            </a:br>
            <a:r>
              <a:rPr lang="fr-FR" sz="4000" b="1" dirty="0"/>
              <a:t>de l'entreprise</a:t>
            </a:r>
          </a:p>
        </p:txBody>
      </p:sp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9" name="Google Shape;344;p38">
            <a:extLst>
              <a:ext uri="{FF2B5EF4-FFF2-40B4-BE49-F238E27FC236}">
                <a16:creationId xmlns:a16="http://schemas.microsoft.com/office/drawing/2014/main" id="{4FCDA0F7-4C5E-4FA8-9821-C6EB6A182A73}"/>
              </a:ext>
            </a:extLst>
          </p:cNvPr>
          <p:cNvSpPr/>
          <p:nvPr/>
        </p:nvSpPr>
        <p:spPr>
          <a:xfrm>
            <a:off x="4394280" y="3740567"/>
            <a:ext cx="499335" cy="591321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1;p14">
            <a:extLst>
              <a:ext uri="{FF2B5EF4-FFF2-40B4-BE49-F238E27FC236}">
                <a16:creationId xmlns:a16="http://schemas.microsoft.com/office/drawing/2014/main" id="{385A41EC-F4C0-4A60-93CB-085CBCCE44CB}"/>
              </a:ext>
            </a:extLst>
          </p:cNvPr>
          <p:cNvSpPr txBox="1">
            <a:spLocks/>
          </p:cNvSpPr>
          <p:nvPr/>
        </p:nvSpPr>
        <p:spPr>
          <a:xfrm>
            <a:off x="4134360" y="736965"/>
            <a:ext cx="1019177" cy="984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6600" dirty="0"/>
              <a:t>3.</a:t>
            </a:r>
          </a:p>
        </p:txBody>
      </p:sp>
      <p:sp>
        <p:nvSpPr>
          <p:cNvPr id="11" name="Google Shape;83;p14">
            <a:extLst>
              <a:ext uri="{FF2B5EF4-FFF2-40B4-BE49-F238E27FC236}">
                <a16:creationId xmlns:a16="http://schemas.microsoft.com/office/drawing/2014/main" id="{2966291B-3ECC-45DF-AEBB-004829B34280}"/>
              </a:ext>
            </a:extLst>
          </p:cNvPr>
          <p:cNvSpPr/>
          <p:nvPr/>
        </p:nvSpPr>
        <p:spPr>
          <a:xfrm>
            <a:off x="3839600" y="252948"/>
            <a:ext cx="1608699" cy="162030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77A162-3421-4891-B8CF-D9EB35F9B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56" r="6350"/>
          <a:stretch/>
        </p:blipFill>
        <p:spPr>
          <a:xfrm>
            <a:off x="773123" y="1379917"/>
            <a:ext cx="2792712" cy="2183989"/>
          </a:xfrm>
          <a:prstGeom prst="rect">
            <a:avLst/>
          </a:prstGeom>
        </p:spPr>
      </p:pic>
      <p:sp>
        <p:nvSpPr>
          <p:cNvPr id="147" name="Google Shape;147;p20"/>
          <p:cNvSpPr/>
          <p:nvPr/>
        </p:nvSpPr>
        <p:spPr>
          <a:xfrm>
            <a:off x="707011" y="1317415"/>
            <a:ext cx="2924935" cy="2331043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2;p13">
            <a:extLst>
              <a:ext uri="{FF2B5EF4-FFF2-40B4-BE49-F238E27FC236}">
                <a16:creationId xmlns:a16="http://schemas.microsoft.com/office/drawing/2014/main" id="{5B842DF7-5170-4A3D-A4DE-CF765E9DF6B6}"/>
              </a:ext>
            </a:extLst>
          </p:cNvPr>
          <p:cNvSpPr txBox="1">
            <a:spLocks/>
          </p:cNvSpPr>
          <p:nvPr/>
        </p:nvSpPr>
        <p:spPr>
          <a:xfrm>
            <a:off x="3565835" y="1614511"/>
            <a:ext cx="5457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fr-FR" sz="3200" b="1" dirty="0"/>
              <a:t>Introduction de projet</a:t>
            </a:r>
            <a:endParaRPr lang="en-US" dirty="0"/>
          </a:p>
          <a:p>
            <a:endParaRPr lang="en-US" sz="4800" dirty="0"/>
          </a:p>
        </p:txBody>
      </p:sp>
      <p:sp>
        <p:nvSpPr>
          <p:cNvPr id="16" name="Google Shape;74;p13">
            <a:extLst>
              <a:ext uri="{FF2B5EF4-FFF2-40B4-BE49-F238E27FC236}">
                <a16:creationId xmlns:a16="http://schemas.microsoft.com/office/drawing/2014/main" id="{A1F0B396-DBF6-4E5B-8A88-03E865FCF982}"/>
              </a:ext>
            </a:extLst>
          </p:cNvPr>
          <p:cNvSpPr/>
          <p:nvPr/>
        </p:nvSpPr>
        <p:spPr>
          <a:xfrm>
            <a:off x="5274512" y="2184274"/>
            <a:ext cx="2039645" cy="13988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04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0BB949-1240-405C-AD23-80016B7F2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975" y="1399604"/>
            <a:ext cx="4220701" cy="2674806"/>
          </a:xfrm>
          <a:prstGeom prst="rect">
            <a:avLst/>
          </a:prstGeom>
        </p:spPr>
      </p:pic>
      <p:sp>
        <p:nvSpPr>
          <p:cNvPr id="289" name="Google Shape;289;p33"/>
          <p:cNvSpPr/>
          <p:nvPr/>
        </p:nvSpPr>
        <p:spPr>
          <a:xfrm>
            <a:off x="2198134" y="1202933"/>
            <a:ext cx="4606383" cy="358612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791005" y="1202933"/>
            <a:ext cx="4220700" cy="26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1" name="Google Shape;291;p33"/>
          <p:cNvSpPr txBox="1">
            <a:spLocks noGrp="1"/>
          </p:cNvSpPr>
          <p:nvPr>
            <p:ph type="body" idx="4294967295"/>
          </p:nvPr>
        </p:nvSpPr>
        <p:spPr>
          <a:xfrm>
            <a:off x="2956875" y="488288"/>
            <a:ext cx="3230250" cy="4631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None/>
            </a:pPr>
            <a:r>
              <a:rPr lang="fr-FR" sz="3200" dirty="0">
                <a:latin typeface="Walter Turncoat"/>
                <a:ea typeface="Walter Turncoat"/>
                <a:cs typeface="Walter Turncoat"/>
                <a:sym typeface="Walter Turncoat"/>
              </a:rPr>
              <a:t>Page Accueil</a:t>
            </a:r>
          </a:p>
        </p:txBody>
      </p:sp>
      <p:sp>
        <p:nvSpPr>
          <p:cNvPr id="292" name="Google Shape;292;p3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9732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8BE5E-B3CB-4142-8562-665B6F7C99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09" r="8053" b="2176"/>
          <a:stretch/>
        </p:blipFill>
        <p:spPr>
          <a:xfrm>
            <a:off x="2362200" y="1394461"/>
            <a:ext cx="4274820" cy="2695200"/>
          </a:xfrm>
          <a:prstGeom prst="rect">
            <a:avLst/>
          </a:prstGeom>
        </p:spPr>
      </p:pic>
      <p:sp>
        <p:nvSpPr>
          <p:cNvPr id="289" name="Google Shape;289;p33"/>
          <p:cNvSpPr/>
          <p:nvPr/>
        </p:nvSpPr>
        <p:spPr>
          <a:xfrm>
            <a:off x="2198134" y="1202933"/>
            <a:ext cx="4606383" cy="358612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791005" y="1202933"/>
            <a:ext cx="4220700" cy="26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1" name="Google Shape;291;p33"/>
          <p:cNvSpPr txBox="1">
            <a:spLocks noGrp="1"/>
          </p:cNvSpPr>
          <p:nvPr>
            <p:ph type="body" idx="4294967295"/>
          </p:nvPr>
        </p:nvSpPr>
        <p:spPr>
          <a:xfrm>
            <a:off x="2577505" y="488288"/>
            <a:ext cx="3988991" cy="4631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None/>
            </a:pPr>
            <a:r>
              <a:rPr lang="fr-FR" sz="3200" dirty="0">
                <a:latin typeface="Walter Turncoat"/>
                <a:ea typeface="Walter Turncoat"/>
                <a:cs typeface="Walter Turncoat"/>
                <a:sym typeface="Walter Turncoat"/>
              </a:rPr>
              <a:t>Page de Connexion</a:t>
            </a:r>
          </a:p>
        </p:txBody>
      </p:sp>
      <p:sp>
        <p:nvSpPr>
          <p:cNvPr id="292" name="Google Shape;292;p3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373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2E61B-F3E0-442D-A179-EB6B6FD046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87"/>
          <a:stretch/>
        </p:blipFill>
        <p:spPr>
          <a:xfrm>
            <a:off x="921071" y="552115"/>
            <a:ext cx="3033784" cy="2488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97A21C-CBF7-4351-BDBA-0E335D452D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582"/>
          <a:stretch/>
        </p:blipFill>
        <p:spPr>
          <a:xfrm>
            <a:off x="5195594" y="522241"/>
            <a:ext cx="2947684" cy="2488265"/>
          </a:xfrm>
          <a:prstGeom prst="rect">
            <a:avLst/>
          </a:prstGeom>
        </p:spPr>
      </p:pic>
      <p:sp>
        <p:nvSpPr>
          <p:cNvPr id="281" name="Google Shape;281;p32"/>
          <p:cNvSpPr/>
          <p:nvPr/>
        </p:nvSpPr>
        <p:spPr>
          <a:xfrm rot="5400000">
            <a:off x="5231588" y="-58615"/>
            <a:ext cx="2879504" cy="3649980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84" name="Google Shape;284;p3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" name="Google Shape;281;p32">
            <a:extLst>
              <a:ext uri="{FF2B5EF4-FFF2-40B4-BE49-F238E27FC236}">
                <a16:creationId xmlns:a16="http://schemas.microsoft.com/office/drawing/2014/main" id="{3821F425-0896-4BC7-A4E4-A81138539FFE}"/>
              </a:ext>
            </a:extLst>
          </p:cNvPr>
          <p:cNvSpPr/>
          <p:nvPr/>
        </p:nvSpPr>
        <p:spPr>
          <a:xfrm rot="5400000">
            <a:off x="1010109" y="-89095"/>
            <a:ext cx="2879504" cy="3710940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3" name="Google Shape;291;p33">
            <a:extLst>
              <a:ext uri="{FF2B5EF4-FFF2-40B4-BE49-F238E27FC236}">
                <a16:creationId xmlns:a16="http://schemas.microsoft.com/office/drawing/2014/main" id="{1C93DC65-5B8C-49FF-8BDA-9781E769F9D6}"/>
              </a:ext>
            </a:extLst>
          </p:cNvPr>
          <p:cNvSpPr txBox="1">
            <a:spLocks/>
          </p:cNvSpPr>
          <p:nvPr/>
        </p:nvSpPr>
        <p:spPr>
          <a:xfrm>
            <a:off x="4974614" y="2356395"/>
            <a:ext cx="3780766" cy="20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rgbClr val="FF0000"/>
                </a:solidFill>
                <a:latin typeface="Walter Turncoat" panose="020B0604020202020204" charset="0"/>
              </a:rPr>
              <a:t>même  Si le mot de passe est incorrect il affichera un message d'avertissement</a:t>
            </a:r>
            <a:endParaRPr lang="fr-FR" dirty="0">
              <a:solidFill>
                <a:srgbClr val="FF0000"/>
              </a:solidFill>
              <a:latin typeface="Walter Turncoat" panose="020B0604020202020204" charset="0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4" name="Google Shape;291;p33">
            <a:extLst>
              <a:ext uri="{FF2B5EF4-FFF2-40B4-BE49-F238E27FC236}">
                <a16:creationId xmlns:a16="http://schemas.microsoft.com/office/drawing/2014/main" id="{88BE2571-B833-46FC-BE82-337B66EDFCB6}"/>
              </a:ext>
            </a:extLst>
          </p:cNvPr>
          <p:cNvSpPr txBox="1">
            <a:spLocks/>
          </p:cNvSpPr>
          <p:nvPr/>
        </p:nvSpPr>
        <p:spPr>
          <a:xfrm>
            <a:off x="654090" y="2386269"/>
            <a:ext cx="3780766" cy="20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rgbClr val="FF0000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si vous essayez d'entrer dans une page sans connecter il affichera un erreur</a:t>
            </a:r>
          </a:p>
        </p:txBody>
      </p:sp>
    </p:spTree>
    <p:extLst>
      <p:ext uri="{BB962C8B-B14F-4D97-AF65-F5344CB8AC3E}">
        <p14:creationId xmlns:p14="http://schemas.microsoft.com/office/powerpoint/2010/main" val="1070389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2DE7E-4174-4D27-B54D-452E3FA92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60" y="1382527"/>
            <a:ext cx="5364480" cy="2692233"/>
          </a:xfrm>
          <a:prstGeom prst="rect">
            <a:avLst/>
          </a:prstGeom>
        </p:spPr>
      </p:pic>
      <p:sp>
        <p:nvSpPr>
          <p:cNvPr id="289" name="Google Shape;289;p33"/>
          <p:cNvSpPr/>
          <p:nvPr/>
        </p:nvSpPr>
        <p:spPr>
          <a:xfrm>
            <a:off x="1638300" y="1202933"/>
            <a:ext cx="5867400" cy="358612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791005" y="1202933"/>
            <a:ext cx="4220700" cy="26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1" name="Google Shape;291;p33"/>
          <p:cNvSpPr txBox="1">
            <a:spLocks noGrp="1"/>
          </p:cNvSpPr>
          <p:nvPr>
            <p:ph type="body" idx="4294967295"/>
          </p:nvPr>
        </p:nvSpPr>
        <p:spPr>
          <a:xfrm>
            <a:off x="1036320" y="488288"/>
            <a:ext cx="7071360" cy="4631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None/>
            </a:pPr>
            <a:r>
              <a:rPr lang="fr-FR" sz="3200" dirty="0">
                <a:latin typeface="Walter Turncoat"/>
                <a:ea typeface="Walter Turncoat"/>
                <a:cs typeface="Walter Turncoat"/>
                <a:sym typeface="Walter Turncoat"/>
              </a:rPr>
              <a:t>Connecté tant qu'administrateur</a:t>
            </a:r>
          </a:p>
        </p:txBody>
      </p:sp>
      <p:sp>
        <p:nvSpPr>
          <p:cNvPr id="292" name="Google Shape;292;p3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5144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/>
          <p:nvPr/>
        </p:nvSpPr>
        <p:spPr>
          <a:xfrm>
            <a:off x="791005" y="1202933"/>
            <a:ext cx="4220700" cy="26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1" name="Google Shape;291;p33"/>
          <p:cNvSpPr txBox="1">
            <a:spLocks noGrp="1"/>
          </p:cNvSpPr>
          <p:nvPr>
            <p:ph type="body" idx="4294967295"/>
          </p:nvPr>
        </p:nvSpPr>
        <p:spPr>
          <a:xfrm>
            <a:off x="971550" y="3321788"/>
            <a:ext cx="7200900" cy="4631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None/>
            </a:pPr>
            <a:r>
              <a:rPr lang="fr-FR" sz="5400" dirty="0">
                <a:latin typeface="Walter Turncoat"/>
                <a:ea typeface="Walter Turncoat"/>
                <a:cs typeface="Walter Turncoat"/>
                <a:sym typeface="Walter Turncoat"/>
              </a:rPr>
              <a:t>Connecté tant qu'utilisateur</a:t>
            </a:r>
          </a:p>
        </p:txBody>
      </p:sp>
      <p:sp>
        <p:nvSpPr>
          <p:cNvPr id="292" name="Google Shape;292;p3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" name="Google Shape;381;p38">
            <a:extLst>
              <a:ext uri="{FF2B5EF4-FFF2-40B4-BE49-F238E27FC236}">
                <a16:creationId xmlns:a16="http://schemas.microsoft.com/office/drawing/2014/main" id="{36E92A46-6923-4865-8630-311B0558F07A}"/>
              </a:ext>
            </a:extLst>
          </p:cNvPr>
          <p:cNvSpPr/>
          <p:nvPr/>
        </p:nvSpPr>
        <p:spPr>
          <a:xfrm>
            <a:off x="3976644" y="421421"/>
            <a:ext cx="1190712" cy="1227293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926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/>
          <p:nvPr/>
        </p:nvSpPr>
        <p:spPr>
          <a:xfrm>
            <a:off x="791005" y="1202933"/>
            <a:ext cx="4220700" cy="26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2" name="Google Shape;292;p3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252AD1-1707-4558-9D56-2EB8DC3AF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762" y="1892155"/>
            <a:ext cx="4886476" cy="1906918"/>
          </a:xfrm>
          <a:prstGeom prst="rect">
            <a:avLst/>
          </a:prstGeom>
        </p:spPr>
      </p:pic>
      <p:sp>
        <p:nvSpPr>
          <p:cNvPr id="12" name="Google Shape;291;p33">
            <a:extLst>
              <a:ext uri="{FF2B5EF4-FFF2-40B4-BE49-F238E27FC236}">
                <a16:creationId xmlns:a16="http://schemas.microsoft.com/office/drawing/2014/main" id="{C187E88F-68AE-48D3-8189-B7148EFB0CDF}"/>
              </a:ext>
            </a:extLst>
          </p:cNvPr>
          <p:cNvSpPr txBox="1">
            <a:spLocks/>
          </p:cNvSpPr>
          <p:nvPr/>
        </p:nvSpPr>
        <p:spPr>
          <a:xfrm>
            <a:off x="1671874" y="651746"/>
            <a:ext cx="4608297" cy="48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342900" indent="-342900"/>
            <a:r>
              <a:rPr lang="fr-FR" sz="2800" dirty="0">
                <a:solidFill>
                  <a:schemeClr val="bg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Les numéros des voisins</a:t>
            </a:r>
          </a:p>
        </p:txBody>
      </p:sp>
      <p:sp>
        <p:nvSpPr>
          <p:cNvPr id="13" name="Google Shape;147;p20">
            <a:extLst>
              <a:ext uri="{FF2B5EF4-FFF2-40B4-BE49-F238E27FC236}">
                <a16:creationId xmlns:a16="http://schemas.microsoft.com/office/drawing/2014/main" id="{7B4C7B6E-09CF-4744-A567-402B00C467CA}"/>
              </a:ext>
            </a:extLst>
          </p:cNvPr>
          <p:cNvSpPr/>
          <p:nvPr/>
        </p:nvSpPr>
        <p:spPr>
          <a:xfrm rot="10986883">
            <a:off x="1901190" y="1736594"/>
            <a:ext cx="5158739" cy="2218041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6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/>
          <p:nvPr/>
        </p:nvSpPr>
        <p:spPr>
          <a:xfrm>
            <a:off x="791005" y="1202933"/>
            <a:ext cx="4220700" cy="26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2" name="Google Shape;292;p3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2" name="Google Shape;291;p33">
            <a:extLst>
              <a:ext uri="{FF2B5EF4-FFF2-40B4-BE49-F238E27FC236}">
                <a16:creationId xmlns:a16="http://schemas.microsoft.com/office/drawing/2014/main" id="{C187E88F-68AE-48D3-8189-B7148EFB0CDF}"/>
              </a:ext>
            </a:extLst>
          </p:cNvPr>
          <p:cNvSpPr txBox="1">
            <a:spLocks/>
          </p:cNvSpPr>
          <p:nvPr/>
        </p:nvSpPr>
        <p:spPr>
          <a:xfrm>
            <a:off x="1637848" y="481087"/>
            <a:ext cx="4608297" cy="48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342900" indent="-342900"/>
            <a:r>
              <a:rPr lang="fr-FR" sz="2800" dirty="0">
                <a:solidFill>
                  <a:schemeClr val="bg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Code postale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9C247-DA49-495D-8C94-844EA5B53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787" y="1096253"/>
            <a:ext cx="2866426" cy="3459480"/>
          </a:xfrm>
          <a:prstGeom prst="rect">
            <a:avLst/>
          </a:prstGeom>
        </p:spPr>
      </p:pic>
      <p:sp>
        <p:nvSpPr>
          <p:cNvPr id="8" name="Google Shape;147;p20">
            <a:extLst>
              <a:ext uri="{FF2B5EF4-FFF2-40B4-BE49-F238E27FC236}">
                <a16:creationId xmlns:a16="http://schemas.microsoft.com/office/drawing/2014/main" id="{E720251A-AD3C-4ACB-93CB-56188412E75A}"/>
              </a:ext>
            </a:extLst>
          </p:cNvPr>
          <p:cNvSpPr/>
          <p:nvPr/>
        </p:nvSpPr>
        <p:spPr>
          <a:xfrm rot="16200000">
            <a:off x="2637263" y="1317055"/>
            <a:ext cx="3919040" cy="3112798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89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991850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/>
            <a:r>
              <a:rPr lang="en-US" dirty="0"/>
              <a:t>Introduction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/>
          <p:nvPr/>
        </p:nvSpPr>
        <p:spPr>
          <a:xfrm>
            <a:off x="791005" y="1202933"/>
            <a:ext cx="4220700" cy="26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2" name="Google Shape;292;p3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2" name="Google Shape;291;p33">
            <a:extLst>
              <a:ext uri="{FF2B5EF4-FFF2-40B4-BE49-F238E27FC236}">
                <a16:creationId xmlns:a16="http://schemas.microsoft.com/office/drawing/2014/main" id="{C187E88F-68AE-48D3-8189-B7148EFB0CDF}"/>
              </a:ext>
            </a:extLst>
          </p:cNvPr>
          <p:cNvSpPr txBox="1">
            <a:spLocks/>
          </p:cNvSpPr>
          <p:nvPr/>
        </p:nvSpPr>
        <p:spPr>
          <a:xfrm>
            <a:off x="1637848" y="523521"/>
            <a:ext cx="4608297" cy="48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342900" indent="-342900"/>
            <a:r>
              <a:rPr lang="fr-FR" sz="2800" dirty="0">
                <a:solidFill>
                  <a:schemeClr val="bg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Numéro d'urgence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955E8-17C0-4187-A763-1CDA4460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434" y="1548287"/>
            <a:ext cx="5315131" cy="2588793"/>
          </a:xfrm>
          <a:prstGeom prst="rect">
            <a:avLst/>
          </a:prstGeom>
        </p:spPr>
      </p:pic>
      <p:sp>
        <p:nvSpPr>
          <p:cNvPr id="8" name="Google Shape;147;p20">
            <a:extLst>
              <a:ext uri="{FF2B5EF4-FFF2-40B4-BE49-F238E27FC236}">
                <a16:creationId xmlns:a16="http://schemas.microsoft.com/office/drawing/2014/main" id="{E2E04038-3227-436C-8A29-02460EE7F5FF}"/>
              </a:ext>
            </a:extLst>
          </p:cNvPr>
          <p:cNvSpPr/>
          <p:nvPr/>
        </p:nvSpPr>
        <p:spPr>
          <a:xfrm>
            <a:off x="1752512" y="1454067"/>
            <a:ext cx="5638974" cy="2777231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206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/>
          <p:nvPr/>
        </p:nvSpPr>
        <p:spPr>
          <a:xfrm>
            <a:off x="791005" y="1202933"/>
            <a:ext cx="4220700" cy="26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2" name="Google Shape;292;p3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2" name="Google Shape;291;p33">
            <a:extLst>
              <a:ext uri="{FF2B5EF4-FFF2-40B4-BE49-F238E27FC236}">
                <a16:creationId xmlns:a16="http://schemas.microsoft.com/office/drawing/2014/main" id="{C187E88F-68AE-48D3-8189-B7148EFB0CDF}"/>
              </a:ext>
            </a:extLst>
          </p:cNvPr>
          <p:cNvSpPr txBox="1">
            <a:spLocks/>
          </p:cNvSpPr>
          <p:nvPr/>
        </p:nvSpPr>
        <p:spPr>
          <a:xfrm>
            <a:off x="1637848" y="523521"/>
            <a:ext cx="5403032" cy="48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342900" indent="-342900"/>
            <a:r>
              <a:rPr lang="fr-FR" sz="2800" dirty="0">
                <a:solidFill>
                  <a:schemeClr val="bg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Numéro des travailleurs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11F17-253D-42B6-B7F2-A61492ED7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695" y="1524973"/>
            <a:ext cx="6484610" cy="2415594"/>
          </a:xfrm>
          <a:prstGeom prst="rect">
            <a:avLst/>
          </a:prstGeom>
        </p:spPr>
      </p:pic>
      <p:sp>
        <p:nvSpPr>
          <p:cNvPr id="8" name="Google Shape;147;p20">
            <a:extLst>
              <a:ext uri="{FF2B5EF4-FFF2-40B4-BE49-F238E27FC236}">
                <a16:creationId xmlns:a16="http://schemas.microsoft.com/office/drawing/2014/main" id="{C862ECF4-D4A9-4C76-8D31-4292FE018760}"/>
              </a:ext>
            </a:extLst>
          </p:cNvPr>
          <p:cNvSpPr/>
          <p:nvPr/>
        </p:nvSpPr>
        <p:spPr>
          <a:xfrm rot="10958267">
            <a:off x="958470" y="1265892"/>
            <a:ext cx="7095870" cy="2803314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803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 idx="4294967295"/>
          </p:nvPr>
        </p:nvSpPr>
        <p:spPr>
          <a:xfrm>
            <a:off x="1568178" y="2220713"/>
            <a:ext cx="600764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6600" dirty="0"/>
              <a:t>CONCLUSION</a:t>
            </a:r>
            <a:endParaRPr sz="6600" dirty="0"/>
          </a:p>
        </p:txBody>
      </p:sp>
      <p:sp>
        <p:nvSpPr>
          <p:cNvPr id="74" name="Google Shape;74;p13"/>
          <p:cNvSpPr/>
          <p:nvPr/>
        </p:nvSpPr>
        <p:spPr>
          <a:xfrm>
            <a:off x="2984000" y="3240625"/>
            <a:ext cx="2039645" cy="139889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Google Shape;83;p14">
            <a:extLst>
              <a:ext uri="{FF2B5EF4-FFF2-40B4-BE49-F238E27FC236}">
                <a16:creationId xmlns:a16="http://schemas.microsoft.com/office/drawing/2014/main" id="{C92A4EDA-6035-4545-BFF8-0EB982137D2D}"/>
              </a:ext>
            </a:extLst>
          </p:cNvPr>
          <p:cNvSpPr/>
          <p:nvPr/>
        </p:nvSpPr>
        <p:spPr>
          <a:xfrm>
            <a:off x="3659652" y="155832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1;p14">
            <a:extLst>
              <a:ext uri="{FF2B5EF4-FFF2-40B4-BE49-F238E27FC236}">
                <a16:creationId xmlns:a16="http://schemas.microsoft.com/office/drawing/2014/main" id="{A71BC68B-A7A5-48F5-A884-15AB23BE1FDA}"/>
              </a:ext>
            </a:extLst>
          </p:cNvPr>
          <p:cNvSpPr txBox="1">
            <a:spLocks/>
          </p:cNvSpPr>
          <p:nvPr/>
        </p:nvSpPr>
        <p:spPr>
          <a:xfrm>
            <a:off x="4120351" y="446042"/>
            <a:ext cx="90329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600" dirty="0">
                <a:solidFill>
                  <a:schemeClr val="bg1"/>
                </a:solidFill>
                <a:latin typeface="Walter Turncoat" panose="020B0604020202020204" charset="0"/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1288631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ctrTitle" idx="4294967295"/>
          </p:nvPr>
        </p:nvSpPr>
        <p:spPr>
          <a:xfrm>
            <a:off x="1822506" y="1991850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Merci </a:t>
            </a:r>
            <a:r>
              <a:rPr lang="en" sz="6000" dirty="0"/>
              <a:t>!</a:t>
            </a:r>
            <a:endParaRPr sz="6000" dirty="0"/>
          </a:p>
        </p:txBody>
      </p:sp>
      <p:sp>
        <p:nvSpPr>
          <p:cNvPr id="299" name="Google Shape;299;p34"/>
          <p:cNvSpPr/>
          <p:nvPr/>
        </p:nvSpPr>
        <p:spPr>
          <a:xfrm>
            <a:off x="4228267" y="1133833"/>
            <a:ext cx="687464" cy="69159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3595089" y="3067094"/>
            <a:ext cx="1953821" cy="178415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-12000" y="104093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/>
              <a:t>SOMMAIRE</a:t>
            </a:r>
            <a:endParaRPr sz="2800"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731550" y="173485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Entreprise : Soft seven art </a:t>
            </a:r>
          </a:p>
          <a:p>
            <a:pPr lvl="0"/>
            <a:r>
              <a:rPr lang="fr-FR" dirty="0"/>
              <a:t>Ma fonction au sein de l'entreprise</a:t>
            </a:r>
            <a:endParaRPr lang="en-US" dirty="0"/>
          </a:p>
          <a:p>
            <a:pPr lvl="0"/>
            <a:r>
              <a:rPr lang="fr-FR" dirty="0"/>
              <a:t>Le travaille réalisé au sein de l'entreprise</a:t>
            </a:r>
          </a:p>
          <a:p>
            <a:pPr lvl="0"/>
            <a:r>
              <a:rPr lang="en-US" dirty="0"/>
              <a:t>Conclusion </a:t>
            </a:r>
          </a:p>
          <a:p>
            <a:pPr lvl="0"/>
            <a:endParaRPr lang="en-US" dirty="0"/>
          </a:p>
        </p:txBody>
      </p:sp>
      <p:sp>
        <p:nvSpPr>
          <p:cNvPr id="97" name="Google Shape;97;p16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79450" y="1979508"/>
            <a:ext cx="901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	     	   1.</a:t>
            </a: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lvl="0" algn="l"/>
            <a:r>
              <a:rPr lang="en-US" dirty="0"/>
              <a:t>L’entreprise :</a:t>
            </a:r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44864-9B3E-453A-AFFA-23B1E150E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200" y="2363840"/>
            <a:ext cx="4004100" cy="7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37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>
            <a:spLocks noGrp="1"/>
          </p:cNvSpPr>
          <p:nvPr>
            <p:ph type="ctrTitle" idx="4294967295"/>
          </p:nvPr>
        </p:nvSpPr>
        <p:spPr>
          <a:xfrm>
            <a:off x="-349250" y="22972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9600" dirty="0"/>
              <a:t>370</a:t>
            </a:r>
            <a:endParaRPr sz="9600" dirty="0"/>
          </a:p>
        </p:txBody>
      </p:sp>
      <p:sp>
        <p:nvSpPr>
          <p:cNvPr id="200" name="Google Shape;200;p25"/>
          <p:cNvSpPr txBox="1">
            <a:spLocks noGrp="1"/>
          </p:cNvSpPr>
          <p:nvPr>
            <p:ph type="subTitle" idx="4294967295"/>
          </p:nvPr>
        </p:nvSpPr>
        <p:spPr>
          <a:xfrm>
            <a:off x="4299619" y="552625"/>
            <a:ext cx="341962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4800" dirty="0"/>
              <a:t>Clients</a:t>
            </a:r>
            <a:endParaRPr lang="en-US" sz="4400" dirty="0"/>
          </a:p>
          <a:p>
            <a:pPr marL="0" lvl="0" indent="0" algn="ctr">
              <a:buNone/>
            </a:pPr>
            <a:endParaRPr lang="en-US" dirty="0"/>
          </a:p>
        </p:txBody>
      </p:sp>
      <p:grpSp>
        <p:nvGrpSpPr>
          <p:cNvPr id="202" name="Google Shape;202;p25"/>
          <p:cNvGrpSpPr/>
          <p:nvPr/>
        </p:nvGrpSpPr>
        <p:grpSpPr>
          <a:xfrm rot="-8273672">
            <a:off x="7914959" y="3302657"/>
            <a:ext cx="1166676" cy="1032863"/>
            <a:chOff x="1113100" y="2199475"/>
            <a:chExt cx="801900" cy="709925"/>
          </a:xfrm>
        </p:grpSpPr>
        <p:sp>
          <p:nvSpPr>
            <p:cNvPr id="203" name="Google Shape;203;p25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25"/>
          <p:cNvGrpSpPr/>
          <p:nvPr/>
        </p:nvGrpSpPr>
        <p:grpSpPr>
          <a:xfrm rot="2272541">
            <a:off x="253677" y="426008"/>
            <a:ext cx="1115297" cy="322611"/>
            <a:chOff x="271125" y="812725"/>
            <a:chExt cx="766525" cy="221725"/>
          </a:xfrm>
        </p:grpSpPr>
        <p:sp>
          <p:nvSpPr>
            <p:cNvPr id="206" name="Google Shape;206;p25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2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" name="Google Shape;199;p25">
            <a:extLst>
              <a:ext uri="{FF2B5EF4-FFF2-40B4-BE49-F238E27FC236}">
                <a16:creationId xmlns:a16="http://schemas.microsoft.com/office/drawing/2014/main" id="{8ACE4807-748F-4480-A5A4-C76BE9AA669E}"/>
              </a:ext>
            </a:extLst>
          </p:cNvPr>
          <p:cNvSpPr txBox="1">
            <a:spLocks/>
          </p:cNvSpPr>
          <p:nvPr/>
        </p:nvSpPr>
        <p:spPr>
          <a:xfrm>
            <a:off x="-1269162" y="3221765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" sz="9600" dirty="0"/>
              <a:t>3850</a:t>
            </a:r>
          </a:p>
        </p:txBody>
      </p:sp>
      <p:sp>
        <p:nvSpPr>
          <p:cNvPr id="13" name="Google Shape;200;p25">
            <a:extLst>
              <a:ext uri="{FF2B5EF4-FFF2-40B4-BE49-F238E27FC236}">
                <a16:creationId xmlns:a16="http://schemas.microsoft.com/office/drawing/2014/main" id="{FD4028F6-00B7-447A-A316-0D66DA007F50}"/>
              </a:ext>
            </a:extLst>
          </p:cNvPr>
          <p:cNvSpPr txBox="1">
            <a:spLocks/>
          </p:cNvSpPr>
          <p:nvPr/>
        </p:nvSpPr>
        <p:spPr>
          <a:xfrm>
            <a:off x="4349332" y="3177021"/>
            <a:ext cx="403901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None/>
            </a:pPr>
            <a:r>
              <a:rPr lang="en-US" sz="4400" dirty="0"/>
              <a:t>Création</a:t>
            </a:r>
            <a:endParaRPr lang="ar-MA" sz="4400" dirty="0"/>
          </a:p>
          <a:p>
            <a:pPr marL="0" indent="0">
              <a:buNone/>
            </a:pPr>
            <a:r>
              <a:rPr lang="ar-MA" sz="4400" dirty="0"/>
              <a:t>	</a:t>
            </a:r>
            <a:r>
              <a:rPr lang="en-US" sz="4400" dirty="0"/>
              <a:t>Graphiques</a:t>
            </a:r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Font typeface="Sniglet"/>
              <a:buNone/>
            </a:pPr>
            <a:endParaRPr lang="en-US" sz="4800" dirty="0"/>
          </a:p>
          <a:p>
            <a:pPr marL="0" indent="0" algn="ctr">
              <a:buFont typeface="Sniglet"/>
              <a:buNone/>
            </a:pPr>
            <a:endParaRPr lang="en-US" dirty="0"/>
          </a:p>
        </p:txBody>
      </p:sp>
      <p:sp>
        <p:nvSpPr>
          <p:cNvPr id="15" name="Google Shape;199;p25">
            <a:extLst>
              <a:ext uri="{FF2B5EF4-FFF2-40B4-BE49-F238E27FC236}">
                <a16:creationId xmlns:a16="http://schemas.microsoft.com/office/drawing/2014/main" id="{FD515FE1-F776-405E-848A-A8701D9603D3}"/>
              </a:ext>
            </a:extLst>
          </p:cNvPr>
          <p:cNvSpPr txBox="1">
            <a:spLocks/>
          </p:cNvSpPr>
          <p:nvPr/>
        </p:nvSpPr>
        <p:spPr>
          <a:xfrm>
            <a:off x="1622590" y="1758803"/>
            <a:ext cx="178801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" sz="9600" dirty="0"/>
              <a:t>17</a:t>
            </a:r>
          </a:p>
        </p:txBody>
      </p:sp>
      <p:sp>
        <p:nvSpPr>
          <p:cNvPr id="17" name="Google Shape;200;p25">
            <a:extLst>
              <a:ext uri="{FF2B5EF4-FFF2-40B4-BE49-F238E27FC236}">
                <a16:creationId xmlns:a16="http://schemas.microsoft.com/office/drawing/2014/main" id="{4A1D4E50-8F82-431E-ACFD-284EE9C997DA}"/>
              </a:ext>
            </a:extLst>
          </p:cNvPr>
          <p:cNvSpPr txBox="1">
            <a:spLocks/>
          </p:cNvSpPr>
          <p:nvPr/>
        </p:nvSpPr>
        <p:spPr>
          <a:xfrm>
            <a:off x="2516597" y="2195128"/>
            <a:ext cx="598763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Ans </a:t>
            </a:r>
            <a:r>
              <a:rPr lang="ar-MA" sz="4400" dirty="0"/>
              <a:t>  </a:t>
            </a:r>
            <a:r>
              <a:rPr lang="en-US" sz="4400" dirty="0"/>
              <a:t>d'expérience</a:t>
            </a:r>
          </a:p>
          <a:p>
            <a:pPr marL="0" indent="0" algn="ctr">
              <a:buFont typeface="Snigle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39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159414" y="196354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6600" dirty="0"/>
              <a:t>p</a:t>
            </a:r>
            <a:r>
              <a:rPr lang="fr-FR" sz="5400" dirty="0"/>
              <a:t>armi les projets réalisés par</a:t>
            </a:r>
            <a:endParaRPr sz="5400" dirty="0"/>
          </a:p>
        </p:txBody>
      </p:sp>
      <p:grpSp>
        <p:nvGrpSpPr>
          <p:cNvPr id="48" name="Google Shape;48;p11"/>
          <p:cNvGrpSpPr/>
          <p:nvPr/>
        </p:nvGrpSpPr>
        <p:grpSpPr>
          <a:xfrm rot="2194107">
            <a:off x="803001" y="3184731"/>
            <a:ext cx="1014485" cy="642684"/>
            <a:chOff x="238125" y="1918825"/>
            <a:chExt cx="1042450" cy="660400"/>
          </a:xfrm>
        </p:grpSpPr>
        <p:sp>
          <p:nvSpPr>
            <p:cNvPr id="49" name="Google Shape;49;p11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;p11"/>
          <p:cNvGrpSpPr/>
          <p:nvPr/>
        </p:nvGrpSpPr>
        <p:grpSpPr>
          <a:xfrm rot="-9269861">
            <a:off x="6165721" y="1346512"/>
            <a:ext cx="750220" cy="664172"/>
            <a:chOff x="1113100" y="2199475"/>
            <a:chExt cx="801900" cy="709925"/>
          </a:xfrm>
        </p:grpSpPr>
        <p:sp>
          <p:nvSpPr>
            <p:cNvPr id="52" name="Google Shape;52;p11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11"/>
          <p:cNvSpPr/>
          <p:nvPr/>
        </p:nvSpPr>
        <p:spPr>
          <a:xfrm>
            <a:off x="1850093" y="2512253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11"/>
          <p:cNvSpPr/>
          <p:nvPr/>
        </p:nvSpPr>
        <p:spPr>
          <a:xfrm>
            <a:off x="6175362" y="2576833"/>
            <a:ext cx="2452139" cy="861789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0491B7-D469-4D2B-8C6B-C0BC94C59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674" y="545973"/>
            <a:ext cx="790476" cy="815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DF7FE4-B348-416B-A545-A8CFD5583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56" y="2781746"/>
            <a:ext cx="2953333" cy="53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34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/>
          <p:nvPr/>
        </p:nvSpPr>
        <p:spPr>
          <a:xfrm>
            <a:off x="598163" y="908229"/>
            <a:ext cx="4606383" cy="358612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791005" y="1202933"/>
            <a:ext cx="4220700" cy="26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1" name="Google Shape;291;p33"/>
          <p:cNvSpPr txBox="1">
            <a:spLocks noGrp="1"/>
          </p:cNvSpPr>
          <p:nvPr>
            <p:ph type="body" idx="4294967295"/>
          </p:nvPr>
        </p:nvSpPr>
        <p:spPr>
          <a:xfrm>
            <a:off x="5525130" y="1283325"/>
            <a:ext cx="3230250" cy="20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fr-FR" dirty="0">
                <a:latin typeface="Walter Turncoat"/>
                <a:ea typeface="Walter Turncoat"/>
                <a:cs typeface="Walter Turncoat"/>
                <a:sym typeface="Walter Turncoat"/>
              </a:rPr>
              <a:t>Conception du logo pour la nouvelle filiale AL AKHAWAYN Casablanca. Conception, intégration et développement du site web.</a:t>
            </a:r>
          </a:p>
        </p:txBody>
      </p:sp>
      <p:sp>
        <p:nvSpPr>
          <p:cNvPr id="292" name="Google Shape;292;p3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4B1F2B-40CE-4699-9625-7B6678A98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1" t="1807" r="7015"/>
          <a:stretch/>
        </p:blipFill>
        <p:spPr>
          <a:xfrm>
            <a:off x="791005" y="1110615"/>
            <a:ext cx="4220700" cy="26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3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/>
          <p:nvPr/>
        </p:nvSpPr>
        <p:spPr>
          <a:xfrm rot="5400000">
            <a:off x="5357347" y="438861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83" name="Google Shape;283;p32"/>
          <p:cNvSpPr txBox="1">
            <a:spLocks noGrp="1"/>
          </p:cNvSpPr>
          <p:nvPr>
            <p:ph type="body" idx="4294967295"/>
          </p:nvPr>
        </p:nvSpPr>
        <p:spPr>
          <a:xfrm>
            <a:off x="507303" y="1824086"/>
            <a:ext cx="4184954" cy="20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fr-FR" dirty="0">
                <a:latin typeface="Walter Turncoat"/>
                <a:ea typeface="Walter Turncoat"/>
                <a:cs typeface="Walter Turncoat"/>
                <a:sym typeface="Walter Turncoat"/>
              </a:rPr>
              <a:t>Accompagnement de l'entreprise AMEN pour leur logo, carte de visite, flyer, emailing et conception graphique.</a:t>
            </a:r>
          </a:p>
          <a:p>
            <a:pPr marL="0" lvl="0" indent="0">
              <a:buNone/>
            </a:pPr>
            <a:endParaRPr lang="fr-FR" dirty="0"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284" name="Google Shape;284;p3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FC3E51-2CFA-4FD7-ADBB-17B0C5F50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8" t="5982" r="-96" b="5865"/>
          <a:stretch/>
        </p:blipFill>
        <p:spPr>
          <a:xfrm>
            <a:off x="5146400" y="1239202"/>
            <a:ext cx="3302000" cy="24749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/>
          <p:nvPr/>
        </p:nvSpPr>
        <p:spPr>
          <a:xfrm>
            <a:off x="436960" y="1003479"/>
            <a:ext cx="4606383" cy="358612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791005" y="1202933"/>
            <a:ext cx="4220700" cy="26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1" name="Google Shape;291;p33"/>
          <p:cNvSpPr txBox="1">
            <a:spLocks noGrp="1"/>
          </p:cNvSpPr>
          <p:nvPr>
            <p:ph type="body" idx="4294967295"/>
          </p:nvPr>
        </p:nvSpPr>
        <p:spPr>
          <a:xfrm>
            <a:off x="5239231" y="1526400"/>
            <a:ext cx="3572337" cy="20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fr-FR" dirty="0"/>
              <a:t>Atlantic palace hôtel Agadir est un complexe balnéaire 5 étoiles.</a:t>
            </a:r>
            <a:r>
              <a:rPr lang="fr-FR" dirty="0">
                <a:latin typeface="Walter Turncoat"/>
                <a:sym typeface="Walter Turncoat"/>
              </a:rPr>
              <a:t> </a:t>
            </a:r>
            <a:r>
              <a:rPr lang="fr-FR" dirty="0">
                <a:latin typeface="Walter Turncoat"/>
                <a:ea typeface="Walter Turncoat"/>
                <a:cs typeface="Walter Turncoat"/>
                <a:sym typeface="Walter Turncoat"/>
              </a:rPr>
              <a:t>SoftSevenArt est occupé de leur logo, charte graphique, plateforme web de réservation en ligne et back office.</a:t>
            </a:r>
          </a:p>
        </p:txBody>
      </p:sp>
      <p:sp>
        <p:nvSpPr>
          <p:cNvPr id="292" name="Google Shape;292;p3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25F53-280B-4C6F-9816-A2D414DA6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1" t="137" b="643"/>
          <a:stretch/>
        </p:blipFill>
        <p:spPr>
          <a:xfrm>
            <a:off x="629802" y="1197769"/>
            <a:ext cx="4220700" cy="267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32150"/>
      </p:ext>
    </p:extLst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D1D8DF"/>
      </a:dk2>
      <a:lt2>
        <a:srgbClr val="4F565C"/>
      </a:lt2>
      <a:accent1>
        <a:srgbClr val="63A8DF"/>
      </a:accent1>
      <a:accent2>
        <a:srgbClr val="F8AF2C"/>
      </a:accent2>
      <a:accent3>
        <a:srgbClr val="B2DF4B"/>
      </a:accent3>
      <a:accent4>
        <a:srgbClr val="88D8E6"/>
      </a:accent4>
      <a:accent5>
        <a:srgbClr val="A693C9"/>
      </a:accent5>
      <a:accent6>
        <a:srgbClr val="F7826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228</Words>
  <Application>Microsoft Office PowerPoint</Application>
  <PresentationFormat>On-screen Show (16:9)</PresentationFormat>
  <Paragraphs>72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Walter Turncoat</vt:lpstr>
      <vt:lpstr>Antic Didone</vt:lpstr>
      <vt:lpstr>Times New Roman</vt:lpstr>
      <vt:lpstr>Sniglet</vt:lpstr>
      <vt:lpstr>Calibri</vt:lpstr>
      <vt:lpstr>Exo 2 ExtraLight</vt:lpstr>
      <vt:lpstr>Courier New</vt:lpstr>
      <vt:lpstr>Arial</vt:lpstr>
      <vt:lpstr>Ursula template</vt:lpstr>
      <vt:lpstr>Soutenance de stage </vt:lpstr>
      <vt:lpstr>  Introduction</vt:lpstr>
      <vt:lpstr>SOMMAIRE</vt:lpstr>
      <vt:lpstr>          1.  L’entreprise :</vt:lpstr>
      <vt:lpstr>370</vt:lpstr>
      <vt:lpstr>parmi les projets réalisés par</vt:lpstr>
      <vt:lpstr>PowerPoint Presentation</vt:lpstr>
      <vt:lpstr>PowerPoint Presentation</vt:lpstr>
      <vt:lpstr>PowerPoint Presentation</vt:lpstr>
      <vt:lpstr>Ma fonction au sein de l'entreprise</vt:lpstr>
      <vt:lpstr>Le travaille réalisé au sein  de l'entreprise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stage</dc:title>
  <dc:creator>AYMANE ATIGUI</dc:creator>
  <cp:lastModifiedBy>AYMANE</cp:lastModifiedBy>
  <cp:revision>30</cp:revision>
  <dcterms:modified xsi:type="dcterms:W3CDTF">2021-06-15T14:48:06Z</dcterms:modified>
</cp:coreProperties>
</file>